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266" r:id="rId4"/>
    <p:sldId id="297" r:id="rId5"/>
    <p:sldId id="296" r:id="rId6"/>
    <p:sldId id="289" r:id="rId7"/>
    <p:sldId id="290" r:id="rId8"/>
    <p:sldId id="291" r:id="rId9"/>
    <p:sldId id="272" r:id="rId10"/>
    <p:sldId id="273" r:id="rId11"/>
    <p:sldId id="275" r:id="rId12"/>
    <p:sldId id="276" r:id="rId13"/>
    <p:sldId id="277" r:id="rId14"/>
    <p:sldId id="298" r:id="rId15"/>
    <p:sldId id="299" r:id="rId16"/>
    <p:sldId id="279" r:id="rId17"/>
    <p:sldId id="280" r:id="rId18"/>
    <p:sldId id="287" r:id="rId19"/>
    <p:sldId id="281" r:id="rId20"/>
    <p:sldId id="282" r:id="rId21"/>
    <p:sldId id="284" r:id="rId22"/>
    <p:sldId id="285" r:id="rId23"/>
    <p:sldId id="283" r:id="rId24"/>
    <p:sldId id="286" r:id="rId25"/>
  </p:sldIdLst>
  <p:sldSz cx="121793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n Ho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AC62F"/>
    <a:srgbClr val="064B7C"/>
    <a:srgbClr val="1B97D1"/>
    <a:srgbClr val="494949"/>
    <a:srgbClr val="686868"/>
    <a:srgbClr val="969696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0156" autoAdjust="0"/>
  </p:normalViewPr>
  <p:slideViewPr>
    <p:cSldViewPr snapToGrid="0" snapToObjects="1">
      <p:cViewPr varScale="1">
        <p:scale>
          <a:sx n="94" d="100"/>
          <a:sy n="94" d="100"/>
        </p:scale>
        <p:origin x="-120" y="-168"/>
      </p:cViewPr>
      <p:guideLst>
        <p:guide orient="horz" pos="882"/>
        <p:guide pos="61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30T22:04:13.912" idx="1">
    <p:pos x="10" y="10"/>
    <p:text>Catherine - need help to streamline slide 4 - 8, and convey the chaos.
Coloring might be an issue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30T22:06:46.593" idx="2">
    <p:pos x="10" y="10"/>
    <p:text>Are you good with this picture ?
I will add the attribution of the photo.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31T14:49:34.507" idx="3">
    <p:pos x="1764" y="2506"/>
    <p:text>1. Need to make the Single API float up - I tried to do it myself, but could not make the graphics look good. Need some Catherine magic if possible.
2. The rest of grey boxes to be consistent with slides 4-8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30T22:07:45.106" idx="4">
    <p:pos x="2280" y="2710"/>
    <p:text>Bottom box changes per slide 10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30T22:07:45.106" idx="5">
    <p:pos x="2280" y="2710"/>
    <p:text>Bottom box changes per slide 10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2A81F-78C7-E440-9079-2EB66B8AC635}" type="datetimeFigureOut">
              <a:rPr lang="en-US" smtClean="0">
                <a:latin typeface="Arial"/>
              </a:rPr>
              <a:t>11/11/13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513AF-E49A-4440-8C95-B32979C7EF27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73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B6C3568D-0BFB-614F-857F-9A2B6EBEEF77}" type="datetimeFigureOut">
              <a:rPr lang="en-US" smtClean="0"/>
              <a:pPr/>
              <a:t>11/11/13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528E766-D65B-A946-AB93-E463F7094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27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19" y="3559482"/>
            <a:ext cx="8405682" cy="653437"/>
          </a:xfrm>
        </p:spPr>
        <p:txBody>
          <a:bodyPr rIns="0">
            <a:normAutofit/>
          </a:bodyPr>
          <a:lstStyle>
            <a:lvl1pPr algn="r">
              <a:defRPr sz="3200" b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942" y="4212918"/>
            <a:ext cx="7728359" cy="872790"/>
          </a:xfrm>
        </p:spPr>
        <p:txBody>
          <a:bodyPr rIns="0"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7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94117" y="6365279"/>
            <a:ext cx="295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 Apigee Corp. All Rights Reserved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00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511" y="2880046"/>
            <a:ext cx="8946289" cy="795933"/>
          </a:xfrm>
        </p:spPr>
        <p:txBody>
          <a:bodyPr rIns="0" anchor="t">
            <a:normAutofit/>
          </a:bodyPr>
          <a:lstStyle>
            <a:lvl1pPr algn="r">
              <a:defRPr sz="32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7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965" y="1419984"/>
            <a:ext cx="5379191" cy="45156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144" y="1419984"/>
            <a:ext cx="5379191" cy="45156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94117" y="6365279"/>
            <a:ext cx="295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 Apigee Corp. All Rights Reserved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426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1061472"/>
            <a:ext cx="5381306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1701234"/>
            <a:ext cx="5381306" cy="44827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6" y="1061472"/>
            <a:ext cx="538342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6" y="1701234"/>
            <a:ext cx="5383420" cy="44827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94117" y="6365279"/>
            <a:ext cx="295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 Apigee Corp. All Rights Reserved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619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94117" y="6365279"/>
            <a:ext cx="295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 Apigee Corp. All Rights Reserved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511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94117" y="6365279"/>
            <a:ext cx="295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 Apigee Corp. All Rights Reserved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941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893424" y="2888493"/>
            <a:ext cx="4809376" cy="58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43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Thank you</a:t>
            </a:r>
            <a:endParaRPr lang="en-US" sz="3200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9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455210"/>
            <a:ext cx="10961370" cy="674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1422748"/>
            <a:ext cx="10961370" cy="470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4668732" y="6353012"/>
            <a:ext cx="2841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B9CF2066-C172-C043-9656-E2597F9B5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9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API Services – Building </a:t>
            </a:r>
            <a:r>
              <a:rPr lang="en-US" dirty="0"/>
              <a:t>a</a:t>
            </a:r>
            <a:r>
              <a:rPr lang="en-US" dirty="0" smtClean="0"/>
              <a:t>pps that stand 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Personal | Useful | Fast | Engaging</a:t>
            </a:r>
          </a:p>
          <a:p>
            <a:r>
              <a:rPr lang="en-US" smtClean="0"/>
              <a:t>Alan 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4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the complexity with an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150920" y="4997990"/>
            <a:ext cx="7955923" cy="53604"/>
          </a:xfrm>
          <a:prstGeom prst="straightConnector1">
            <a:avLst/>
          </a:prstGeom>
          <a:ln w="38100" cmpd="sng">
            <a:solidFill>
              <a:srgbClr val="F8220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16015" y="4637641"/>
            <a:ext cx="6715439" cy="104389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89" tIns="41145" rIns="82289" bIns="41145" rtlCol="0" anchor="t"/>
          <a:lstStyle/>
          <a:p>
            <a:pPr algn="ctr"/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63215" y="4637641"/>
            <a:ext cx="1217930" cy="1043897"/>
            <a:chOff x="7469921" y="5120207"/>
            <a:chExt cx="914400" cy="1043897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Legacy 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5305581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API Proxy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7983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Transform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6322" y="5211002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Users </a:t>
            </a:r>
            <a:r>
              <a:rPr lang="en-US" sz="2000" dirty="0" err="1" smtClean="0">
                <a:solidFill>
                  <a:schemeClr val="tx2"/>
                </a:solidFill>
                <a:latin typeface="Arial"/>
                <a:cs typeface="Arial"/>
              </a:rPr>
              <a:t>Mgmt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0169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Social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9944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Location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394" y="522093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Push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2414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err="1" smtClean="0">
                <a:solidFill>
                  <a:schemeClr val="tx2"/>
                </a:solidFill>
                <a:latin typeface="Arial"/>
                <a:cs typeface="Arial"/>
              </a:rPr>
              <a:t>Datastore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185103" y="4581393"/>
            <a:ext cx="1217930" cy="1043897"/>
            <a:chOff x="7469921" y="5120207"/>
            <a:chExt cx="914400" cy="1043897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r>
                <a:rPr lang="en-US" sz="2000" b="1" baseline="30000" dirty="0" smtClean="0">
                  <a:solidFill>
                    <a:schemeClr val="tx1"/>
                  </a:solidFill>
                  <a:latin typeface="Arial"/>
                  <a:cs typeface="Arial"/>
                </a:rPr>
                <a:t>rd</a:t>
              </a: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 Party 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3" name="Rounded Rectangle 2"/>
          <p:cNvSpPr/>
          <p:nvPr/>
        </p:nvSpPr>
        <p:spPr>
          <a:xfrm>
            <a:off x="3696933" y="4416635"/>
            <a:ext cx="4790962" cy="40267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Single API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070590" y="3179098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17661" y="3097162"/>
            <a:ext cx="2302716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526184" y="3097162"/>
            <a:ext cx="2516621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12" y="1564425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87" y="1564425"/>
            <a:ext cx="4958055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6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and Conference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150920" y="4997990"/>
            <a:ext cx="7955923" cy="53604"/>
          </a:xfrm>
          <a:prstGeom prst="straightConnector1">
            <a:avLst/>
          </a:prstGeom>
          <a:ln w="38100" cmpd="sng">
            <a:solidFill>
              <a:srgbClr val="F8220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16015" y="4637641"/>
            <a:ext cx="6715439" cy="104389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89" tIns="41145" rIns="82289" bIns="41145" rtlCol="0" anchor="t"/>
          <a:lstStyle/>
          <a:p>
            <a:pPr algn="ctr"/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63215" y="4637641"/>
            <a:ext cx="1217930" cy="1043897"/>
            <a:chOff x="7469921" y="5120207"/>
            <a:chExt cx="914400" cy="1043897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Legacy 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5305581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API Proxy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7983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Transform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6322" y="5211002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Users Mgmt.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0169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Social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9944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Location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394" y="522093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Push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2414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Datastore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185094" y="4581393"/>
            <a:ext cx="1217929" cy="1043897"/>
            <a:chOff x="7469921" y="5120207"/>
            <a:chExt cx="914400" cy="1043897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r>
                <a:rPr lang="en-US" sz="2000" b="1" baseline="30000" dirty="0" smtClean="0">
                  <a:solidFill>
                    <a:schemeClr val="tx1"/>
                  </a:solidFill>
                  <a:latin typeface="Arial"/>
                  <a:cs typeface="Arial"/>
                </a:rPr>
                <a:t>rd</a:t>
              </a: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 Party</a:t>
              </a:r>
            </a:p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3" name="Rounded Rectangle 2"/>
          <p:cNvSpPr/>
          <p:nvPr/>
        </p:nvSpPr>
        <p:spPr>
          <a:xfrm>
            <a:off x="3696933" y="4416635"/>
            <a:ext cx="4790962" cy="40267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Single API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443356" y="3691628"/>
            <a:ext cx="1262394" cy="64276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424524" y="3691628"/>
            <a:ext cx="1461798" cy="64276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10_22_13_10_45_AM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29" y="1401029"/>
            <a:ext cx="1344389" cy="2723445"/>
          </a:xfrm>
          <a:prstGeom prst="rect">
            <a:avLst/>
          </a:prstGeom>
        </p:spPr>
      </p:pic>
      <p:pic>
        <p:nvPicPr>
          <p:cNvPr id="5" name="Picture 4" descr="10_24_13_4_21_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4" y="1576517"/>
            <a:ext cx="3294769" cy="23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Details – Making it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10_22_13_10_45_A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4" y="1476878"/>
            <a:ext cx="1137563" cy="2292604"/>
          </a:xfrm>
          <a:prstGeom prst="rect">
            <a:avLst/>
          </a:prstGeom>
        </p:spPr>
      </p:pic>
      <p:pic>
        <p:nvPicPr>
          <p:cNvPr id="7" name="Picture 6" descr="10_23_13_4_40_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40" y="4006736"/>
            <a:ext cx="1137563" cy="229260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8844727" y="1339269"/>
            <a:ext cx="2510071" cy="42606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Datastore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>
            <a:stCxn id="17" idx="2"/>
          </p:cNvCxnSpPr>
          <p:nvPr/>
        </p:nvCxnSpPr>
        <p:spPr>
          <a:xfrm>
            <a:off x="10099763" y="1765334"/>
            <a:ext cx="19643" cy="414016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55503" y="2802816"/>
            <a:ext cx="7541126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90568" y="2253848"/>
            <a:ext cx="184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GET /sessions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0568" y="4541715"/>
            <a:ext cx="391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GET /sessions/keynote/speaking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534077" y="5186537"/>
            <a:ext cx="7541126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7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Details – Making it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079907" y="1379173"/>
            <a:ext cx="2510071" cy="42606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Arial"/>
                <a:cs typeface="Arial"/>
              </a:rPr>
              <a:t>Datastore</a:t>
            </a:r>
            <a:endParaRPr lang="en-US" sz="2000" b="1" dirty="0"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>
            <a:stCxn id="17" idx="2"/>
          </p:cNvCxnSpPr>
          <p:nvPr/>
        </p:nvCxnSpPr>
        <p:spPr>
          <a:xfrm>
            <a:off x="10334943" y="1805238"/>
            <a:ext cx="19643" cy="420729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65752" y="3121755"/>
            <a:ext cx="3549552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46784" y="2637620"/>
            <a:ext cx="184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GET /sessions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765752" y="4021275"/>
            <a:ext cx="3569196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65752" y="4175314"/>
            <a:ext cx="3569196" cy="16395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09938" y="3534993"/>
            <a:ext cx="3444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GET /session/&lt;…&gt;/speaking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765752" y="4344108"/>
            <a:ext cx="3569196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65752" y="4499785"/>
            <a:ext cx="3569196" cy="0"/>
          </a:xfrm>
          <a:prstGeom prst="line">
            <a:avLst/>
          </a:prstGeom>
          <a:ln w="762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510717" y="1367205"/>
            <a:ext cx="2510071" cy="426065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Proxy</a:t>
            </a:r>
            <a:endParaRPr lang="en-US" sz="2000" b="1" dirty="0">
              <a:latin typeface="Arial"/>
              <a:cs typeface="Arial"/>
            </a:endParaRPr>
          </a:p>
        </p:txBody>
      </p:sp>
      <p:cxnSp>
        <p:nvCxnSpPr>
          <p:cNvPr id="68" name="Straight Connector 67"/>
          <p:cNvCxnSpPr>
            <a:stCxn id="67" idx="2"/>
          </p:cNvCxnSpPr>
          <p:nvPr/>
        </p:nvCxnSpPr>
        <p:spPr>
          <a:xfrm flipH="1">
            <a:off x="6765752" y="1793270"/>
            <a:ext cx="1" cy="421925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ight Arrow 70"/>
          <p:cNvSpPr/>
          <p:nvPr/>
        </p:nvSpPr>
        <p:spPr>
          <a:xfrm>
            <a:off x="2619206" y="2427667"/>
            <a:ext cx="3991948" cy="468658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33584" y="2075852"/>
            <a:ext cx="2674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GET /SessionMashup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3" name="Curved Left Arrow 72"/>
          <p:cNvSpPr/>
          <p:nvPr/>
        </p:nvSpPr>
        <p:spPr>
          <a:xfrm>
            <a:off x="6832846" y="4840356"/>
            <a:ext cx="480187" cy="573548"/>
          </a:xfrm>
          <a:prstGeom prst="curvedLeftArrow">
            <a:avLst/>
          </a:prstGeom>
          <a:solidFill>
            <a:srgbClr val="49494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46784" y="4840356"/>
            <a:ext cx="198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Build aggregate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6" name="Curved Left Arrow 75"/>
          <p:cNvSpPr/>
          <p:nvPr/>
        </p:nvSpPr>
        <p:spPr>
          <a:xfrm>
            <a:off x="6859729" y="5459172"/>
            <a:ext cx="480187" cy="573548"/>
          </a:xfrm>
          <a:prstGeom prst="curvedLeftArrow">
            <a:avLst/>
          </a:prstGeom>
          <a:solidFill>
            <a:srgbClr val="49494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05386" y="5478722"/>
            <a:ext cx="200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Populate Cache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8" name="Picture 27" descr="10_22_13_10_45_A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04" y="1303046"/>
            <a:ext cx="1121193" cy="2259612"/>
          </a:xfrm>
          <a:prstGeom prst="rect">
            <a:avLst/>
          </a:prstGeom>
        </p:spPr>
      </p:pic>
      <p:pic>
        <p:nvPicPr>
          <p:cNvPr id="29" name="Picture 28" descr="10_23_13_4_40_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04" y="3752906"/>
            <a:ext cx="1121197" cy="2259623"/>
          </a:xfrm>
          <a:prstGeom prst="rect">
            <a:avLst/>
          </a:prstGeom>
        </p:spPr>
      </p:pic>
      <p:sp>
        <p:nvSpPr>
          <p:cNvPr id="23" name="Curved Left Arrow 22"/>
          <p:cNvSpPr/>
          <p:nvPr/>
        </p:nvSpPr>
        <p:spPr>
          <a:xfrm>
            <a:off x="2619206" y="4576918"/>
            <a:ext cx="480187" cy="573548"/>
          </a:xfrm>
          <a:prstGeom prst="curvedLeftArrow">
            <a:avLst/>
          </a:prstGeom>
          <a:solidFill>
            <a:srgbClr val="49494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44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and Conference apps – Personal | Useful | Fast | Engaging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150920" y="4997990"/>
            <a:ext cx="7955923" cy="53604"/>
          </a:xfrm>
          <a:prstGeom prst="straightConnector1">
            <a:avLst/>
          </a:prstGeom>
          <a:ln w="38100" cmpd="sng">
            <a:solidFill>
              <a:srgbClr val="F8220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16015" y="4637641"/>
            <a:ext cx="6715439" cy="104389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89" tIns="41145" rIns="82289" bIns="41145" rtlCol="0" anchor="t"/>
          <a:lstStyle/>
          <a:p>
            <a:pPr algn="ctr"/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63215" y="4637641"/>
            <a:ext cx="1217930" cy="1043897"/>
            <a:chOff x="7469921" y="5120207"/>
            <a:chExt cx="914400" cy="1043897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Legacy 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5305581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API Proxy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7983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Transform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6322" y="5211002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Users Mgmt.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0169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Social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9944" y="486967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rial"/>
                <a:cs typeface="Arial"/>
              </a:rPr>
              <a:t>Location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394" y="5220938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Push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2414" y="5226246"/>
            <a:ext cx="1534832" cy="3048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Datastore</a:t>
            </a:r>
            <a:endParaRPr lang="en-US"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185094" y="4581393"/>
            <a:ext cx="1217929" cy="1043897"/>
            <a:chOff x="7469921" y="5120207"/>
            <a:chExt cx="914400" cy="1043897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 flipH="1">
              <a:off x="7469921" y="5798344"/>
              <a:ext cx="914400" cy="365760"/>
            </a:xfrm>
            <a:prstGeom prst="rect">
              <a:avLst/>
            </a:prstGeom>
          </p:spPr>
          <p:txBody>
            <a:bodyPr lIns="74077" tIns="37039" rIns="74077" bIns="37039">
              <a:noAutofit/>
            </a:bodyPr>
            <a:lstStyle>
              <a:lvl1pPr marL="380893" indent="-380893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6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1pPr>
              <a:lvl2pPr marL="825269" indent="-317411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1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2pPr>
              <a:lvl3pPr marL="1269644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3pPr>
              <a:lvl4pPr marL="1777502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4pPr>
              <a:lvl5pPr marL="2285360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200" b="0" i="0" kern="1200">
                  <a:solidFill>
                    <a:srgbClr val="444444"/>
                  </a:solidFill>
                  <a:latin typeface="Helvetica Light"/>
                  <a:ea typeface="+mn-ea"/>
                  <a:cs typeface="Helvetica Light"/>
                </a:defRPr>
              </a:lvl5pPr>
              <a:lvl6pPr marL="2793218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01075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933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6791" indent="-253929" algn="l" defTabSz="10157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r>
                <a:rPr lang="en-US" sz="2000" b="1" baseline="30000" dirty="0" smtClean="0">
                  <a:solidFill>
                    <a:schemeClr val="tx1"/>
                  </a:solidFill>
                  <a:latin typeface="Arial"/>
                  <a:cs typeface="Arial"/>
                </a:rPr>
                <a:t>rd</a:t>
              </a: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 Party</a:t>
              </a:r>
            </a:p>
            <a:p>
              <a:pPr marL="0" indent="0" algn="ctr"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Arial"/>
                  <a:cs typeface="Arial"/>
                </a:rPr>
                <a:t>Backend</a:t>
              </a:r>
              <a:endParaRPr lang="en-US" sz="20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569327" y="5120207"/>
              <a:ext cx="715588" cy="769639"/>
              <a:chOff x="7924778" y="1997046"/>
              <a:chExt cx="965733" cy="10381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4778" y="2177413"/>
                <a:ext cx="857769" cy="857771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8568981" y="2392929"/>
                <a:ext cx="181437" cy="353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 err="1" smtClean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793" y="1997046"/>
                <a:ext cx="724718" cy="724719"/>
              </a:xfrm>
              <a:prstGeom prst="rect">
                <a:avLst/>
              </a:prstGeom>
            </p:spPr>
          </p:pic>
        </p:grpSp>
      </p:grpSp>
      <p:sp>
        <p:nvSpPr>
          <p:cNvPr id="3" name="Rounded Rectangle 2"/>
          <p:cNvSpPr/>
          <p:nvPr/>
        </p:nvSpPr>
        <p:spPr>
          <a:xfrm>
            <a:off x="3696933" y="4416635"/>
            <a:ext cx="4790962" cy="40267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Single API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094880" y="3537315"/>
            <a:ext cx="1525497" cy="797074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526185" y="3454224"/>
            <a:ext cx="1746659" cy="88016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10_22_13_10_45_AM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77" y="1291632"/>
            <a:ext cx="1364619" cy="2764426"/>
          </a:xfrm>
          <a:prstGeom prst="rect">
            <a:avLst/>
          </a:prstGeom>
        </p:spPr>
      </p:pic>
      <p:pic>
        <p:nvPicPr>
          <p:cNvPr id="5" name="Picture 4" descr="10_24_13_4_21_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6" y="1445944"/>
            <a:ext cx="3379092" cy="23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/>
              <a:t>Attend the Coder Workshop</a:t>
            </a:r>
          </a:p>
          <a:p>
            <a:endParaRPr lang="en-US" sz="2800" dirty="0"/>
          </a:p>
          <a:p>
            <a:r>
              <a:rPr lang="en-US" sz="2800" dirty="0" smtClean="0"/>
              <a:t>Meet us at the Internet of Things Booth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32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Slides </a:t>
            </a:r>
            <a:br>
              <a:rPr lang="en-US" dirty="0" smtClean="0"/>
            </a:br>
            <a:r>
              <a:rPr lang="en-US" dirty="0" smtClean="0"/>
              <a:t>(In case things don’t 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3177"/>
            <a:ext cx="2841837" cy="365125"/>
          </a:xfrm>
        </p:spPr>
        <p:txBody>
          <a:bodyPr/>
          <a:lstStyle/>
          <a:p>
            <a:fld id="{B9CF2066-C172-C043-9656-E2597F9B5B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9468" y="5585151"/>
            <a:ext cx="193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Management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7499" y="5601539"/>
            <a:ext cx="147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Backend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0374" y="5610355"/>
            <a:ext cx="71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59761" y="5602784"/>
            <a:ext cx="63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pic>
        <p:nvPicPr>
          <p:cNvPr id="5" name="Picture 4" descr="10_22_13_10_46_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" y="1621368"/>
            <a:ext cx="1912714" cy="3988987"/>
          </a:xfrm>
          <a:prstGeom prst="rect">
            <a:avLst/>
          </a:prstGeom>
        </p:spPr>
      </p:pic>
      <p:pic>
        <p:nvPicPr>
          <p:cNvPr id="6" name="Picture 5" descr="10_23_13_4_40_PM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56" y="1621368"/>
            <a:ext cx="1912288" cy="3988097"/>
          </a:xfrm>
          <a:prstGeom prst="rect">
            <a:avLst/>
          </a:prstGeom>
        </p:spPr>
      </p:pic>
      <p:pic>
        <p:nvPicPr>
          <p:cNvPr id="11" name="Picture 10" descr="10_22_13_10_45_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94" y="1621368"/>
            <a:ext cx="1900629" cy="3963783"/>
          </a:xfrm>
          <a:prstGeom prst="rect">
            <a:avLst/>
          </a:prstGeom>
        </p:spPr>
      </p:pic>
      <p:pic>
        <p:nvPicPr>
          <p:cNvPr id="20" name="Picture 19" descr="10_25_13_12_43_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13" y="1621368"/>
            <a:ext cx="1912715" cy="39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4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 App &amp; Employee App</a:t>
            </a:r>
            <a:endParaRPr lang="en-US" dirty="0"/>
          </a:p>
        </p:txBody>
      </p:sp>
      <p:pic>
        <p:nvPicPr>
          <p:cNvPr id="5" name="Content Placeholder 4" descr="Fullscreen_10_24_13_2_18_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9" r="-228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2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Getting your app to stand out</a:t>
            </a:r>
          </a:p>
          <a:p>
            <a:endParaRPr lang="en-US" sz="2400" dirty="0"/>
          </a:p>
          <a:p>
            <a:r>
              <a:rPr lang="en-US" sz="2400" dirty="0" smtClean="0"/>
              <a:t>How your backend gets in the way</a:t>
            </a:r>
          </a:p>
          <a:p>
            <a:endParaRPr lang="en-US" sz="2400" dirty="0"/>
          </a:p>
          <a:p>
            <a:r>
              <a:rPr lang="en-US" sz="2400" dirty="0" smtClean="0"/>
              <a:t>Show you how Apigee solves your backend complexity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7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Management</a:t>
            </a:r>
            <a:endParaRPr lang="en-US" dirty="0"/>
          </a:p>
        </p:txBody>
      </p:sp>
      <p:pic>
        <p:nvPicPr>
          <p:cNvPr id="5" name="Content Placeholder 4" descr="Fullscreen_10_24_13_2_54_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9" r="-228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Datastore</a:t>
            </a:r>
            <a:r>
              <a:rPr lang="en-US" dirty="0" smtClean="0"/>
              <a:t> – Custom Collections</a:t>
            </a:r>
            <a:endParaRPr lang="en-US" dirty="0"/>
          </a:p>
        </p:txBody>
      </p:sp>
      <p:pic>
        <p:nvPicPr>
          <p:cNvPr id="5" name="Content Placeholder 4" descr="Fullscreen_10_24_13_2_57_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9" r="-228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Datastore</a:t>
            </a:r>
            <a:r>
              <a:rPr lang="en-US" dirty="0" smtClean="0"/>
              <a:t> - Relationships</a:t>
            </a:r>
            <a:endParaRPr lang="en-US" dirty="0"/>
          </a:p>
        </p:txBody>
      </p:sp>
      <p:pic>
        <p:nvPicPr>
          <p:cNvPr id="5" name="Content Placeholder 4" descr="Fullscreen_10_24_13_3_12_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9" r="-228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 err="1" smtClean="0"/>
              <a:t>Mashup</a:t>
            </a:r>
            <a:r>
              <a:rPr lang="en-US" dirty="0" smtClean="0"/>
              <a:t> for Fast APIs</a:t>
            </a:r>
            <a:endParaRPr lang="en-US" dirty="0"/>
          </a:p>
        </p:txBody>
      </p:sp>
      <p:pic>
        <p:nvPicPr>
          <p:cNvPr id="5" name="Content Placeholder 4" descr="Fullscreen_10_24_13_3_31_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15" r="-22815"/>
          <a:stretch>
            <a:fillRect/>
          </a:stretch>
        </p:blipFill>
        <p:spPr>
          <a:xfrm>
            <a:off x="609600" y="1422400"/>
            <a:ext cx="10960100" cy="4703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7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Notifications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Content Placeholder 9" descr="Fullscreen_10_24_13_4_12_PM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9" r="-22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7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app to </a:t>
            </a:r>
            <a:r>
              <a:rPr lang="en-US" dirty="0"/>
              <a:t>s</a:t>
            </a:r>
            <a:r>
              <a:rPr lang="en-US" dirty="0" smtClean="0"/>
              <a:t>tand </a:t>
            </a:r>
            <a:r>
              <a:rPr lang="en-US" dirty="0"/>
              <a:t>o</a:t>
            </a:r>
            <a:r>
              <a:rPr lang="en-US" dirty="0" smtClean="0"/>
              <a:t>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366" y="1491226"/>
            <a:ext cx="5567991" cy="4318003"/>
          </a:xfrm>
        </p:spPr>
        <p:txBody>
          <a:bodyPr>
            <a:noAutofit/>
          </a:bodyPr>
          <a:lstStyle/>
          <a:p>
            <a:r>
              <a:rPr lang="en-US" sz="3200" dirty="0" smtClean="0"/>
              <a:t>Personal</a:t>
            </a:r>
          </a:p>
          <a:p>
            <a:endParaRPr lang="en-US" sz="3200" dirty="0"/>
          </a:p>
          <a:p>
            <a:r>
              <a:rPr lang="en-US" sz="3200" dirty="0" smtClean="0"/>
              <a:t>Useful</a:t>
            </a:r>
          </a:p>
          <a:p>
            <a:endParaRPr lang="en-US" sz="3200" dirty="0"/>
          </a:p>
          <a:p>
            <a:r>
              <a:rPr lang="en-US" sz="3200" dirty="0" smtClean="0"/>
              <a:t>Fast</a:t>
            </a:r>
          </a:p>
          <a:p>
            <a:endParaRPr lang="en-US" sz="3200" dirty="0"/>
          </a:p>
          <a:p>
            <a:r>
              <a:rPr lang="en-US" sz="3200" dirty="0" smtClean="0"/>
              <a:t>Engaging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10_22_13_10_34_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1" y="1491226"/>
            <a:ext cx="2052256" cy="4280003"/>
          </a:xfrm>
          <a:prstGeom prst="rect">
            <a:avLst/>
          </a:prstGeom>
        </p:spPr>
      </p:pic>
      <p:pic>
        <p:nvPicPr>
          <p:cNvPr id="7" name="Picture 6" descr="10_22_13_10_45_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79" y="1491226"/>
            <a:ext cx="2052256" cy="42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8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you start building an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1" y="4506192"/>
            <a:ext cx="3568922" cy="154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84" y="1634973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143535" y="3170490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1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pictures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51" y="4506192"/>
            <a:ext cx="3568922" cy="154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84" y="1634973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393" y="5281793"/>
            <a:ext cx="1268089" cy="77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145" y="4506192"/>
            <a:ext cx="1281384" cy="77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143535" y="3170490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5196" y="3170490"/>
            <a:ext cx="2990259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8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56" y="4514797"/>
            <a:ext cx="3568922" cy="154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6" y="1634973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41" y="1634973"/>
            <a:ext cx="4958055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58" y="5290403"/>
            <a:ext cx="1268089" cy="77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10" y="4514802"/>
            <a:ext cx="1281384" cy="77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849559" y="3179098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49561" y="3179100"/>
            <a:ext cx="2990259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17659" y="3097162"/>
            <a:ext cx="2531896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17665" y="3097166"/>
            <a:ext cx="5522155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849557" y="3097162"/>
            <a:ext cx="3193248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839814" y="3097166"/>
            <a:ext cx="202988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identity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56" y="4514797"/>
            <a:ext cx="3568922" cy="154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6" y="1634973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41" y="1634973"/>
            <a:ext cx="4958055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77" y="4523406"/>
            <a:ext cx="1759493" cy="154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58" y="5290403"/>
            <a:ext cx="1268089" cy="77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10" y="4514802"/>
            <a:ext cx="1281384" cy="77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849559" y="3179098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49561" y="3179100"/>
            <a:ext cx="2990259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17659" y="3097162"/>
            <a:ext cx="2531896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17665" y="3097166"/>
            <a:ext cx="5522155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849557" y="3097162"/>
            <a:ext cx="3193248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839814" y="3097166"/>
            <a:ext cx="202988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61084" y="3179100"/>
            <a:ext cx="3088477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61084" y="3138134"/>
            <a:ext cx="556581" cy="12618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81126" y="3138134"/>
            <a:ext cx="6161679" cy="12618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56" y="4514797"/>
            <a:ext cx="3568922" cy="154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6" y="1634973"/>
            <a:ext cx="2278226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41" y="1634973"/>
            <a:ext cx="4958055" cy="13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77" y="4523406"/>
            <a:ext cx="1759493" cy="154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75" y="4514798"/>
            <a:ext cx="1336346" cy="154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58" y="5290403"/>
            <a:ext cx="1268089" cy="77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10" y="4514802"/>
            <a:ext cx="1281384" cy="77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849559" y="3179098"/>
            <a:ext cx="10913" cy="115529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49561" y="3179100"/>
            <a:ext cx="2990259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17659" y="3097162"/>
            <a:ext cx="2531896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17665" y="3097166"/>
            <a:ext cx="5522155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849557" y="3097162"/>
            <a:ext cx="3193248" cy="123722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839814" y="3097166"/>
            <a:ext cx="202988" cy="1302775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761084" y="3179100"/>
            <a:ext cx="3088477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61084" y="3138134"/>
            <a:ext cx="556581" cy="12618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81126" y="3138134"/>
            <a:ext cx="6161679" cy="12618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49560" y="3179100"/>
            <a:ext cx="4496302" cy="122083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42808" y="3138134"/>
            <a:ext cx="1957856" cy="1261807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 is the tip of the iceberg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9864" b="9864"/>
          <a:stretch>
            <a:fillRect/>
          </a:stretch>
        </p:blipFill>
        <p:spPr>
          <a:xfrm>
            <a:off x="0" y="1183550"/>
            <a:ext cx="12200025" cy="56744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CF2066-C172-C043-9656-E2597F9B5BE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86490" y="1807189"/>
            <a:ext cx="11131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Your App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8713" y="2618037"/>
            <a:ext cx="14676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App Servers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6519" y="3151127"/>
            <a:ext cx="18781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Legacy Systems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6512" y="3796777"/>
            <a:ext cx="1138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SQL DBs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9664" y="4718471"/>
            <a:ext cx="15570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APNS / GCM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6087" y="4104347"/>
            <a:ext cx="933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/>
                <a:cs typeface="Arial"/>
              </a:rPr>
              <a:t>NoSQL</a:t>
            </a:r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6090" y="3612111"/>
            <a:ext cx="684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39650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loveAPIs_breakout_16-9onwhite (1)">
  <a:themeElements>
    <a:clrScheme name="apigee_theme_colors">
      <a:dk1>
        <a:srgbClr val="686868"/>
      </a:dk1>
      <a:lt1>
        <a:sysClr val="window" lastClr="FFFFFF"/>
      </a:lt1>
      <a:dk2>
        <a:srgbClr val="FF4300"/>
      </a:dk2>
      <a:lt2>
        <a:srgbClr val="F1F2F2"/>
      </a:lt2>
      <a:accent1>
        <a:srgbClr val="D1D3D4"/>
      </a:accent1>
      <a:accent2>
        <a:srgbClr val="A7A9AC"/>
      </a:accent2>
      <a:accent3>
        <a:srgbClr val="6D6E71"/>
      </a:accent3>
      <a:accent4>
        <a:srgbClr val="494949"/>
      </a:accent4>
      <a:accent5>
        <a:srgbClr val="1C9AD6"/>
      </a:accent5>
      <a:accent6>
        <a:srgbClr val="179C4E"/>
      </a:accent6>
      <a:hlink>
        <a:srgbClr val="1B97D1"/>
      </a:hlink>
      <a:folHlink>
        <a:srgbClr val="064B7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iloveAPIs_breakout_16-9onwhite (1).potx</Template>
  <TotalTime>2795</TotalTime>
  <Words>268</Words>
  <Application>Microsoft Macintosh PowerPoint</Application>
  <PresentationFormat>Custom</PresentationFormat>
  <Paragraphs>115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iloveAPIs_breakout_16-9onwhite (1)</vt:lpstr>
      <vt:lpstr>API Services – Building apps that stand out</vt:lpstr>
      <vt:lpstr>Agenda</vt:lpstr>
      <vt:lpstr>Getting your app to stand out</vt:lpstr>
      <vt:lpstr>So you start building an app</vt:lpstr>
      <vt:lpstr>Adding pictures</vt:lpstr>
      <vt:lpstr>Going native</vt:lpstr>
      <vt:lpstr>Integrating identity management</vt:lpstr>
      <vt:lpstr>Increasing engagement</vt:lpstr>
      <vt:lpstr>The app is the tip of the iceberg</vt:lpstr>
      <vt:lpstr>Hiding the complexity with an API</vt:lpstr>
      <vt:lpstr>Employee and Conference apps</vt:lpstr>
      <vt:lpstr>Session Details – Making it fast</vt:lpstr>
      <vt:lpstr>Session Details – Making it fast</vt:lpstr>
      <vt:lpstr>Employee and Conference apps – Personal | Useful | Fast | Engaging</vt:lpstr>
      <vt:lpstr>Next Steps</vt:lpstr>
      <vt:lpstr>PowerPoint Presentation</vt:lpstr>
      <vt:lpstr>Backup Slides  (In case things don’t work)</vt:lpstr>
      <vt:lpstr>Short Demo</vt:lpstr>
      <vt:lpstr>Conference App &amp; Employee App</vt:lpstr>
      <vt:lpstr>User Management</vt:lpstr>
      <vt:lpstr>Datastore – Custom Collections</vt:lpstr>
      <vt:lpstr>Datastore - Relationships</vt:lpstr>
      <vt:lpstr>Node.js Mashup for Fast APIs</vt:lpstr>
      <vt:lpstr>Push Notifications</vt:lpstr>
    </vt:vector>
  </TitlesOfParts>
  <Company>The Opposite of Olives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Carole Jeung</dc:creator>
  <cp:lastModifiedBy>Helen Whelan</cp:lastModifiedBy>
  <cp:revision>176</cp:revision>
  <dcterms:created xsi:type="dcterms:W3CDTF">2013-08-05T18:46:25Z</dcterms:created>
  <dcterms:modified xsi:type="dcterms:W3CDTF">2013-11-12T06:33:10Z</dcterms:modified>
</cp:coreProperties>
</file>